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5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31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46" r:id="rId16"/>
    <p:sldId id="304" r:id="rId17"/>
    <p:sldId id="322" r:id="rId18"/>
    <p:sldId id="335" r:id="rId19"/>
    <p:sldId id="336" r:id="rId20"/>
    <p:sldId id="338" r:id="rId21"/>
    <p:sldId id="339" r:id="rId22"/>
    <p:sldId id="347" r:id="rId23"/>
    <p:sldId id="341" r:id="rId24"/>
    <p:sldId id="342" r:id="rId25"/>
    <p:sldId id="343" r:id="rId26"/>
    <p:sldId id="344" r:id="rId27"/>
    <p:sldId id="345" r:id="rId28"/>
    <p:sldId id="359" r:id="rId29"/>
    <p:sldId id="361" r:id="rId30"/>
    <p:sldId id="362" r:id="rId31"/>
    <p:sldId id="307" r:id="rId32"/>
    <p:sldId id="308" r:id="rId33"/>
    <p:sldId id="309" r:id="rId34"/>
    <p:sldId id="360" r:id="rId35"/>
    <p:sldId id="276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陆 妍婷" initials="陆" lastIdx="1" clrIdx="0"/>
  <p:cmAuthor id="2" name="赵 子奇" initials="赵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87A2"/>
    <a:srgbClr val="FFFFFF"/>
    <a:srgbClr val="2E4760"/>
    <a:srgbClr val="1F497D"/>
    <a:srgbClr val="F9C937"/>
    <a:srgbClr val="B9C5B3"/>
    <a:srgbClr val="788990"/>
    <a:srgbClr val="455A5F"/>
    <a:srgbClr val="232323"/>
    <a:srgbClr val="F09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 autoAdjust="0"/>
    <p:restoredTop sz="95833" autoAdjust="0"/>
  </p:normalViewPr>
  <p:slideViewPr>
    <p:cSldViewPr snapToGrid="0" showGuides="1">
      <p:cViewPr varScale="1">
        <p:scale>
          <a:sx n="108" d="100"/>
          <a:sy n="108" d="100"/>
        </p:scale>
        <p:origin x="720" y="86"/>
      </p:cViewPr>
      <p:guideLst>
        <p:guide orient="horz" pos="1620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A58F6-6380-4B8B-BB2E-C7F65BDB6CE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6D145-9FCB-4E73-ADF7-37F2B9F99A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96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625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04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499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09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般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/>
          <p:cNvSpPr>
            <a:spLocks noGrp="1"/>
          </p:cNvSpPr>
          <p:nvPr>
            <p:ph type="body" sz="quarter" idx="13"/>
          </p:nvPr>
        </p:nvSpPr>
        <p:spPr>
          <a:xfrm>
            <a:off x="194354" y="149952"/>
            <a:ext cx="8599884" cy="307181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68D9-3276-4BDD-AA3B-A53750EE2057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8" name="直接连接符 30"/>
          <p:cNvCxnSpPr/>
          <p:nvPr userDrawn="1"/>
        </p:nvCxnSpPr>
        <p:spPr>
          <a:xfrm>
            <a:off x="0" y="585026"/>
            <a:ext cx="9144000" cy="230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36"/>
          <p:cNvSpPr/>
          <p:nvPr userDrawn="1"/>
        </p:nvSpPr>
        <p:spPr>
          <a:xfrm>
            <a:off x="194354" y="564849"/>
            <a:ext cx="891000" cy="43200"/>
          </a:xfrm>
          <a:prstGeom prst="rect">
            <a:avLst/>
          </a:prstGeom>
          <a:gradFill flip="none" rotWithShape="1">
            <a:gsLst>
              <a:gs pos="0">
                <a:srgbClr val="D9D9D9"/>
              </a:gs>
              <a:gs pos="31000">
                <a:srgbClr val="E8F3FD"/>
              </a:gs>
              <a:gs pos="100000">
                <a:srgbClr val="478CB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27" y="-29998"/>
            <a:ext cx="1753772" cy="663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19EC6-A7F9-4038-B584-32C3F4D916B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D196-4731-488D-BBC2-0FF6E27DC5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image" Target="../media/image3.jpeg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2925" y="54768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2925" y="434244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6391" y="1242008"/>
            <a:ext cx="49149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E4860"/>
                </a:solidFill>
                <a:latin typeface="+mn-ea"/>
                <a:cs typeface="HELVETICA NEUE MEDIUM" panose="02000503000000020004" pitchFamily="2" charset="0"/>
              </a:rPr>
              <a:t>软件工程课程</a:t>
            </a:r>
            <a:endParaRPr lang="en-US" altLang="zh-CN" sz="4800" b="1" dirty="0">
              <a:solidFill>
                <a:srgbClr val="2E4860"/>
              </a:solidFill>
              <a:latin typeface="+mn-ea"/>
              <a:cs typeface="HELVETICA NEUE MEDIUM" panose="02000503000000020004" pitchFamily="2" charset="0"/>
            </a:endParaRPr>
          </a:p>
          <a:p>
            <a:r>
              <a:rPr lang="zh-CN" altLang="en-US" sz="4800" b="1" dirty="0">
                <a:solidFill>
                  <a:srgbClr val="2E4860"/>
                </a:solidFill>
                <a:latin typeface="+mn-ea"/>
                <a:cs typeface="HELVETICA NEUE MEDIUM" panose="02000503000000020004" pitchFamily="2" charset="0"/>
              </a:rPr>
              <a:t>设计项目：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42925" y="3505200"/>
            <a:ext cx="4595813" cy="4763"/>
          </a:xfrm>
          <a:prstGeom prst="line">
            <a:avLst/>
          </a:prstGeom>
          <a:ln w="15875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42647" y="3660341"/>
            <a:ext cx="419609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Curriculum</a:t>
            </a:r>
            <a:r>
              <a:rPr lang="zh-CN" altLang="en-US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Design</a:t>
            </a:r>
            <a:r>
              <a:rPr lang="zh-CN" altLang="en-US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Project</a:t>
            </a:r>
            <a:r>
              <a:rPr lang="zh-CN" altLang="en-US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of</a:t>
            </a:r>
            <a:r>
              <a:rPr lang="zh-CN" altLang="en-US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Software</a:t>
            </a:r>
            <a:r>
              <a:rPr lang="zh-CN" altLang="en-US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Engineering:</a:t>
            </a:r>
            <a:r>
              <a:rPr lang="zh-CN" altLang="en-US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Structure</a:t>
            </a:r>
            <a:r>
              <a:rPr lang="zh-CN" altLang="en-US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16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Demonstration</a:t>
            </a:r>
            <a:endParaRPr lang="zh-CN" altLang="en-US" sz="1600" b="1" spc="-10" dirty="0">
              <a:solidFill>
                <a:srgbClr val="232323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391" y="3542224"/>
            <a:ext cx="3683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600" b="1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”</a:t>
            </a:r>
            <a:endParaRPr lang="zh-CN" altLang="en-US" sz="4600" b="1" dirty="0">
              <a:solidFill>
                <a:srgbClr val="232323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91" y="4451350"/>
            <a:ext cx="295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23232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邓若涛 </a:t>
            </a:r>
            <a:r>
              <a:rPr lang="en-US" altLang="zh-CN" sz="1000" b="1" dirty="0">
                <a:solidFill>
                  <a:srgbClr val="23232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/</a:t>
            </a:r>
            <a:r>
              <a:rPr lang="zh-CN" altLang="en-US" sz="1000" b="1" dirty="0">
                <a:solidFill>
                  <a:srgbClr val="23232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莫海洋 </a:t>
            </a:r>
            <a:r>
              <a:rPr lang="en-US" altLang="zh-CN" sz="1000" b="1" dirty="0">
                <a:solidFill>
                  <a:srgbClr val="23232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/</a:t>
            </a:r>
            <a:r>
              <a:rPr lang="zh-CN" altLang="en-US" sz="1000" b="1" dirty="0">
                <a:solidFill>
                  <a:srgbClr val="23232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张峰</a:t>
            </a:r>
            <a:endParaRPr lang="zh-CN" altLang="en-US" sz="1000" dirty="0">
              <a:solidFill>
                <a:srgbClr val="232323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24638" y="1326356"/>
            <a:ext cx="1092993" cy="1090613"/>
          </a:xfrm>
          <a:prstGeom prst="line">
            <a:avLst/>
          </a:prstGeom>
          <a:ln>
            <a:solidFill>
              <a:srgbClr val="F8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745954" y="521906"/>
            <a:ext cx="2839245" cy="2839245"/>
          </a:xfrm>
          <a:prstGeom prst="ellipse">
            <a:avLst/>
          </a:prstGeom>
          <a:noFill/>
          <a:ln w="9525"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</a:rPr>
              <a:t>/</a:t>
            </a:r>
            <a:r>
              <a:rPr lang="zh-CN" altLang="en-US" b="1" dirty="0">
                <a:solidFill>
                  <a:srgbClr val="2E4760"/>
                </a:solidFill>
              </a:rPr>
              <a:t>功能点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689" y="2064385"/>
            <a:ext cx="27152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cs typeface="HELVETICA NEUE MEDIUM" panose="02000503000000020004" pitchFamily="2" charset="0"/>
              </a:rPr>
              <a:t>课程资源页面</a:t>
            </a:r>
            <a:endParaRPr kumimoji="1" lang="zh-CN" altLang="en-US" b="1" dirty="0">
              <a:solidFill>
                <a:schemeClr val="bg1"/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查看、下载课程资源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上传课程资源（教师）</a:t>
            </a:r>
          </a:p>
        </p:txBody>
      </p:sp>
      <p:pic>
        <p:nvPicPr>
          <p:cNvPr id="126" name="图片 1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40" y="1393190"/>
            <a:ext cx="4413250" cy="24212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</a:rPr>
              <a:t>/</a:t>
            </a:r>
            <a:r>
              <a:rPr lang="zh-CN" altLang="en-US" b="1" dirty="0">
                <a:solidFill>
                  <a:srgbClr val="2E4760"/>
                </a:solidFill>
              </a:rPr>
              <a:t>功能点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960" y="1466850"/>
            <a:ext cx="271526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cs typeface="HELVETICA NEUE MEDIUM" panose="02000503000000020004" pitchFamily="2" charset="0"/>
              </a:rPr>
              <a:t>课程页面</a:t>
            </a:r>
            <a:endParaRPr kumimoji="1" lang="zh-CN" altLang="en-US" b="1" dirty="0">
              <a:solidFill>
                <a:schemeClr val="tx2">
                  <a:lumMod val="40000"/>
                  <a:lumOff val="60000"/>
                </a:schemeClr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查看参与课程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查看实验项目（课程视图）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完成实验项目（学生）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获取实验说明文档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  <a:sym typeface="+mn-ea"/>
              </a:rPr>
              <a:t>（学生）</a:t>
            </a:r>
          </a:p>
          <a:p>
            <a:pPr algn="ctr"/>
            <a:endParaRPr kumimoji="1" lang="zh-CN" altLang="en-US" b="1" dirty="0">
              <a:solidFill>
                <a:schemeClr val="bg1"/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添加课程（教师）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修改课程信息（教师）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修改课程成员（教师）</a:t>
            </a:r>
          </a:p>
        </p:txBody>
      </p:sp>
      <p:pic>
        <p:nvPicPr>
          <p:cNvPr id="60" name="图片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98575"/>
            <a:ext cx="4445635" cy="2439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Source Han Sans CN" panose="020B0500000000000000" pitchFamily="34" charset="-128"/>
                <a:ea typeface="宋体" panose="02010600030101010101" pitchFamily="2" charset="-122"/>
              </a:rPr>
              <a:t>功能点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960" y="1466850"/>
            <a:ext cx="271526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cs typeface="HELVETICA NEUE MEDIUM" panose="02000503000000020004" pitchFamily="2" charset="0"/>
              </a:rPr>
              <a:t>实验项目页面</a:t>
            </a:r>
            <a:endParaRPr kumimoji="1" lang="zh-CN" altLang="en-US" b="1" dirty="0">
              <a:solidFill>
                <a:schemeClr val="tx2">
                  <a:lumMod val="40000"/>
                  <a:lumOff val="60000"/>
                </a:schemeClr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查看实验项目（日历视图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+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列表视图）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完成实验项目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  <a:sym typeface="+mn-ea"/>
              </a:rPr>
              <a:t>（学生）</a:t>
            </a:r>
            <a:endParaRPr kumimoji="1" lang="zh-CN" altLang="en-US" b="1" dirty="0">
              <a:solidFill>
                <a:schemeClr val="bg1"/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  <a:sym typeface="+mn-ea"/>
              </a:rPr>
              <a:t>获取实验说明文档（学生）</a:t>
            </a:r>
          </a:p>
          <a:p>
            <a:pPr algn="ctr"/>
            <a:endParaRPr kumimoji="1" lang="zh-CN" altLang="en-US" b="1" dirty="0">
              <a:solidFill>
                <a:schemeClr val="bg1"/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增删改查实验项目（教师）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上传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  <a:sym typeface="+mn-ea"/>
              </a:rPr>
              <a:t>实验说明文档（教师）</a:t>
            </a:r>
            <a:endParaRPr kumimoji="1" lang="zh-CN" altLang="en-US" b="1" dirty="0">
              <a:solidFill>
                <a:schemeClr val="bg1"/>
              </a:solidFill>
              <a:latin typeface="+mn-ea"/>
              <a:cs typeface="HELVETICA NEUE MEDIUM" panose="02000503000000020004" pitchFamily="2" charset="0"/>
            </a:endParaRPr>
          </a:p>
        </p:txBody>
      </p:sp>
      <p:pic>
        <p:nvPicPr>
          <p:cNvPr id="111" name="图片 1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10" y="57150"/>
            <a:ext cx="4361180" cy="2386330"/>
          </a:xfrm>
          <a:prstGeom prst="rect">
            <a:avLst/>
          </a:prstGeom>
        </p:spPr>
      </p:pic>
      <p:pic>
        <p:nvPicPr>
          <p:cNvPr id="120" name="图片 1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10" y="2558733"/>
            <a:ext cx="4375150" cy="2397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</a:rPr>
              <a:t>功能点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960" y="1466850"/>
            <a:ext cx="27152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cs typeface="HELVETICA NEUE MEDIUM" panose="02000503000000020004" pitchFamily="2" charset="0"/>
              </a:rPr>
              <a:t>成绩页面</a:t>
            </a:r>
            <a:endParaRPr kumimoji="1" lang="zh-CN" altLang="en-US" b="1" dirty="0">
              <a:solidFill>
                <a:schemeClr val="tx2">
                  <a:lumMod val="40000"/>
                  <a:lumOff val="60000"/>
                </a:schemeClr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查看项目成绩（学生）</a:t>
            </a:r>
          </a:p>
          <a:p>
            <a:pPr algn="ctr"/>
            <a:r>
              <a:rPr kumimoji="1" lang="zh-CN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查看课程成绩（学生）</a:t>
            </a:r>
          </a:p>
          <a:p>
            <a:pPr algn="ctr"/>
            <a:endParaRPr kumimoji="1" lang="zh-CN" b="1" dirty="0">
              <a:solidFill>
                <a:schemeClr val="bg1"/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批改实验项目（教师）</a:t>
            </a:r>
          </a:p>
          <a:p>
            <a:pPr algn="ctr"/>
            <a:r>
              <a:rPr kumimoji="1" lang="zh-CN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课程评分（教师）</a:t>
            </a:r>
          </a:p>
        </p:txBody>
      </p:sp>
      <p:pic>
        <p:nvPicPr>
          <p:cNvPr id="219" name="图片 2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95" y="2601278"/>
            <a:ext cx="4375150" cy="2397125"/>
          </a:xfrm>
          <a:prstGeom prst="rect">
            <a:avLst/>
          </a:prstGeom>
        </p:spPr>
      </p:pic>
      <p:pic>
        <p:nvPicPr>
          <p:cNvPr id="285" name="图片 2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95" y="96520"/>
            <a:ext cx="4374515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</a:rPr>
              <a:t>功能点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4771" y="1901825"/>
            <a:ext cx="271526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cs typeface="HELVETICA NEUE MEDIUM" panose="02000503000000020004" pitchFamily="2" charset="0"/>
              </a:rPr>
              <a:t>管理用户页面</a:t>
            </a:r>
            <a:endParaRPr kumimoji="1" lang="zh-CN" altLang="en-US" b="1" dirty="0">
              <a:solidFill>
                <a:schemeClr val="tx2">
                  <a:lumMod val="40000"/>
                  <a:lumOff val="60000"/>
                </a:schemeClr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删除用户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修改用户信息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激活用户</a:t>
            </a:r>
          </a:p>
        </p:txBody>
      </p:sp>
      <p:pic>
        <p:nvPicPr>
          <p:cNvPr id="6" name="图片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05" y="261620"/>
            <a:ext cx="4166870" cy="2286000"/>
          </a:xfrm>
          <a:prstGeom prst="rect">
            <a:avLst/>
          </a:prstGeom>
        </p:spPr>
      </p:pic>
      <p:pic>
        <p:nvPicPr>
          <p:cNvPr id="301" name="图片 3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48" y="2989580"/>
            <a:ext cx="2493645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6872" y="0"/>
            <a:ext cx="5433134" cy="4607511"/>
          </a:xfrm>
          <a:prstGeom prst="rect">
            <a:avLst/>
          </a:prstGeom>
          <a:solidFill>
            <a:srgbClr val="F8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0275" y="1696596"/>
            <a:ext cx="4276493" cy="80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4800" b="1" spc="-40" dirty="0">
                <a:solidFill>
                  <a:srgbClr val="232323"/>
                </a:solidFill>
                <a:latin typeface="+mn-ea"/>
                <a:cs typeface="Arial" panose="020B0604020202090204" pitchFamily="34" charset="0"/>
              </a:rPr>
              <a:t>需求分析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039906" y="3910013"/>
            <a:ext cx="3708307" cy="0"/>
          </a:xfrm>
          <a:prstGeom prst="line">
            <a:avLst/>
          </a:prstGeom>
          <a:ln w="9525">
            <a:solidFill>
              <a:srgbClr val="1A14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0275" y="340363"/>
            <a:ext cx="368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200" b="1" dirty="0">
                <a:solidFill>
                  <a:srgbClr val="2E486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”</a:t>
            </a:r>
            <a:endParaRPr lang="zh-CN" altLang="en-US" sz="9200" b="1" dirty="0">
              <a:solidFill>
                <a:srgbClr val="2E486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15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0275" y="3083399"/>
            <a:ext cx="340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Requirement Analysis</a:t>
            </a:r>
            <a:endParaRPr kumimoji="1" lang="zh-CN" altLang="en-US" sz="2400" b="1" dirty="0">
              <a:solidFill>
                <a:srgbClr val="232323"/>
              </a:solidFill>
              <a:latin typeface="Helvetica" pitchFamily="2" charset="0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61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-31049" y="10242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16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+mn-ea"/>
              </a:rPr>
              <a:t>基于场景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31050" y="2375575"/>
            <a:ext cx="3090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基于项目文档</a:t>
            </a:r>
            <a:endParaRPr kumimoji="1" lang="en-US" altLang="zh-CN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的分析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75" y="157791"/>
            <a:ext cx="3454651" cy="2741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60" y="664384"/>
            <a:ext cx="3454651" cy="2739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5" y="1357509"/>
            <a:ext cx="3454651" cy="2742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185" y="1988340"/>
            <a:ext cx="3454651" cy="27298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D4F545-3343-48D9-8D4F-C6DE0A1ED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89" y="830709"/>
            <a:ext cx="5768840" cy="3528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94DC166-1E6E-47EB-BC56-788D40C4B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10" y="31997"/>
            <a:ext cx="4327012" cy="501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17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+mn-ea"/>
              </a:rPr>
              <a:t>基于场景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689" y="2372662"/>
            <a:ext cx="271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用例图与用例规约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DB079A-5C3B-428A-B60F-B7D560CB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632" y="1143816"/>
            <a:ext cx="3767368" cy="2827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18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+mn-ea"/>
              </a:rPr>
              <a:t>基于类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439" y="2571750"/>
            <a:ext cx="271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语法分析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95E067-098D-406E-8262-3BC947CD1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50" y="594606"/>
            <a:ext cx="4847060" cy="27505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B8914D-E677-4D26-8114-6CD611A3E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198" y="1973899"/>
            <a:ext cx="4643802" cy="2607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7E4A136-0408-4B3E-A4CF-877BA6BD3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464" y="354908"/>
            <a:ext cx="4949894" cy="18553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C64920-ED5D-4F52-B610-2704D6133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464" y="0"/>
            <a:ext cx="5265843" cy="2672747"/>
          </a:xfrm>
          <a:prstGeom prst="rect">
            <a:avLst/>
          </a:prstGeom>
        </p:spPr>
      </p:pic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19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+mn-ea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+mn-ea"/>
              </a:rPr>
              <a:t>基于类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439" y="2472247"/>
            <a:ext cx="271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利用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CRC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卡片得到分析类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464D5E-4D80-446B-8AEA-DF945B2AC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189" y="1094348"/>
            <a:ext cx="5265843" cy="24600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DE2C0D-7087-46F2-8FD2-24E394136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740" y="1804378"/>
            <a:ext cx="5265842" cy="3382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9064" y="-4"/>
            <a:ext cx="5433134" cy="4607511"/>
          </a:xfrm>
          <a:prstGeom prst="rect">
            <a:avLst/>
          </a:prstGeom>
          <a:solidFill>
            <a:srgbClr val="F8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0275" y="1264291"/>
            <a:ext cx="4276493" cy="150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4800" b="1" spc="-40" dirty="0">
                <a:solidFill>
                  <a:srgbClr val="232323"/>
                </a:solidFill>
                <a:latin typeface="+mn-ea"/>
                <a:cs typeface="Arial" panose="020B0604020202090204" pitchFamily="34" charset="0"/>
              </a:rPr>
              <a:t>实验教学管理系统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039906" y="3910013"/>
            <a:ext cx="3708307" cy="0"/>
          </a:xfrm>
          <a:prstGeom prst="line">
            <a:avLst/>
          </a:prstGeom>
          <a:ln w="9525">
            <a:solidFill>
              <a:srgbClr val="1A14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0275" y="340363"/>
            <a:ext cx="368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200" b="1" dirty="0">
                <a:solidFill>
                  <a:srgbClr val="2E486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”</a:t>
            </a:r>
            <a:endParaRPr lang="zh-CN" altLang="en-US" sz="9200" b="1" dirty="0">
              <a:solidFill>
                <a:srgbClr val="2E486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02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0275" y="2794812"/>
            <a:ext cx="3614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Experimental</a:t>
            </a:r>
            <a:r>
              <a:rPr kumimoji="1" lang="zh-CN" altLang="en-US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 </a:t>
            </a:r>
            <a:r>
              <a:rPr kumimoji="1" lang="en-US" altLang="zh-CN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Teaching</a:t>
            </a:r>
            <a:r>
              <a:rPr kumimoji="1" lang="zh-CN" altLang="en-US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 </a:t>
            </a:r>
            <a:endParaRPr kumimoji="1" lang="en-US" altLang="zh-CN" sz="2400" b="1" dirty="0">
              <a:solidFill>
                <a:srgbClr val="232323"/>
              </a:solidFill>
              <a:latin typeface="Helvetica" pitchFamily="2" charset="0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Management</a:t>
            </a:r>
            <a:r>
              <a:rPr kumimoji="1" lang="zh-CN" altLang="en-US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 </a:t>
            </a:r>
            <a:r>
              <a:rPr kumimoji="1" lang="en-US" altLang="zh-CN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System</a:t>
            </a:r>
            <a:endParaRPr kumimoji="1" lang="zh-CN" altLang="en-US" sz="2400" b="1" dirty="0">
              <a:solidFill>
                <a:srgbClr val="232323"/>
              </a:solidFill>
              <a:latin typeface="Helvetica" pitchFamily="2" charset="0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20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+mn-ea"/>
              </a:rPr>
              <a:t>基于行为</a:t>
            </a:r>
            <a:endParaRPr lang="zh-CN" altLang="en-US" b="1" dirty="0">
              <a:solidFill>
                <a:srgbClr val="2E476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439" y="2472247"/>
            <a:ext cx="271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利用时序图分析类的行为</a:t>
            </a:r>
          </a:p>
        </p:txBody>
      </p:sp>
      <p:pic>
        <p:nvPicPr>
          <p:cNvPr id="13" name="图片 12" descr="用户注册">
            <a:extLst>
              <a:ext uri="{FF2B5EF4-FFF2-40B4-BE49-F238E27FC236}">
                <a16:creationId xmlns:a16="http://schemas.microsoft.com/office/drawing/2014/main" id="{9912FC15-FB08-4A40-8712-C24D46EB3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64" y="278670"/>
            <a:ext cx="4915285" cy="3513438"/>
          </a:xfrm>
          <a:prstGeom prst="rect">
            <a:avLst/>
          </a:prstGeom>
        </p:spPr>
      </p:pic>
      <p:pic>
        <p:nvPicPr>
          <p:cNvPr id="14" name="图片 13" descr="用户登录">
            <a:extLst>
              <a:ext uri="{FF2B5EF4-FFF2-40B4-BE49-F238E27FC236}">
                <a16:creationId xmlns:a16="http://schemas.microsoft.com/office/drawing/2014/main" id="{A648C4D6-622F-443D-B2CF-16D7B1BAB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678" y="1179052"/>
            <a:ext cx="4915285" cy="3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21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+mn-ea"/>
              </a:rPr>
              <a:t>需求分析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439" y="2472247"/>
            <a:ext cx="271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总类图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8FBED0-B26E-401A-86A9-492C9D5E15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0639" y="0"/>
            <a:ext cx="6028159" cy="6324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10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-4.72222E-6 -0.1876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9064" y="-4"/>
            <a:ext cx="5433134" cy="4607511"/>
          </a:xfrm>
          <a:prstGeom prst="rect">
            <a:avLst/>
          </a:prstGeom>
          <a:solidFill>
            <a:srgbClr val="F8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0275" y="1761094"/>
            <a:ext cx="4276493" cy="80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4800" b="1" spc="-40" dirty="0">
                <a:solidFill>
                  <a:srgbClr val="232323"/>
                </a:solidFill>
                <a:latin typeface="+mn-ea"/>
                <a:cs typeface="Arial" panose="020B0604020202090204" pitchFamily="34" charset="0"/>
              </a:rPr>
              <a:t>系统设计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039906" y="3910013"/>
            <a:ext cx="3708307" cy="0"/>
          </a:xfrm>
          <a:prstGeom prst="line">
            <a:avLst/>
          </a:prstGeom>
          <a:ln w="9525">
            <a:solidFill>
              <a:srgbClr val="1A14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0275" y="340363"/>
            <a:ext cx="368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200" b="1" dirty="0">
                <a:solidFill>
                  <a:srgbClr val="2E486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”</a:t>
            </a:r>
            <a:endParaRPr lang="zh-CN" altLang="en-US" sz="9200" b="1" dirty="0">
              <a:solidFill>
                <a:srgbClr val="2E486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22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0275" y="2981687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System Design</a:t>
            </a:r>
            <a:endParaRPr kumimoji="1" lang="zh-CN" altLang="en-US" sz="2400" b="1" dirty="0">
              <a:solidFill>
                <a:srgbClr val="232323"/>
              </a:solidFill>
              <a:latin typeface="Helvetica" pitchFamily="2" charset="0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65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23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+mn-ea"/>
              </a:rPr>
              <a:t>系统设计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439" y="2472247"/>
            <a:ext cx="271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模块设计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10E1F6-3586-49AD-BD55-775315DDD5AD}"/>
              </a:ext>
            </a:extLst>
          </p:cNvPr>
          <p:cNvSpPr/>
          <p:nvPr/>
        </p:nvSpPr>
        <p:spPr>
          <a:xfrm>
            <a:off x="5117803" y="779720"/>
            <a:ext cx="2034363" cy="559981"/>
          </a:xfrm>
          <a:prstGeom prst="rect">
            <a:avLst/>
          </a:prstGeom>
          <a:solidFill>
            <a:srgbClr val="6787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32323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个人用户管理模块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25281A-A0D9-45C1-8F21-DCFAC77E3590}"/>
              </a:ext>
            </a:extLst>
          </p:cNvPr>
          <p:cNvSpPr/>
          <p:nvPr/>
        </p:nvSpPr>
        <p:spPr>
          <a:xfrm>
            <a:off x="5117802" y="1625983"/>
            <a:ext cx="2034363" cy="559981"/>
          </a:xfrm>
          <a:prstGeom prst="rect">
            <a:avLst/>
          </a:prstGeom>
          <a:solidFill>
            <a:srgbClr val="6787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32323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公告管理模块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4D26F8-A60D-46AF-A15C-953D2961CC90}"/>
              </a:ext>
            </a:extLst>
          </p:cNvPr>
          <p:cNvSpPr/>
          <p:nvPr/>
        </p:nvSpPr>
        <p:spPr>
          <a:xfrm>
            <a:off x="5117802" y="2472247"/>
            <a:ext cx="2034363" cy="559981"/>
          </a:xfrm>
          <a:prstGeom prst="rect">
            <a:avLst/>
          </a:prstGeom>
          <a:solidFill>
            <a:srgbClr val="6787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32323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教学管理模块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DEC98F-C258-40ED-8690-B6A026F3F4E2}"/>
              </a:ext>
            </a:extLst>
          </p:cNvPr>
          <p:cNvSpPr/>
          <p:nvPr/>
        </p:nvSpPr>
        <p:spPr>
          <a:xfrm>
            <a:off x="5117802" y="3318510"/>
            <a:ext cx="2034363" cy="559981"/>
          </a:xfrm>
          <a:prstGeom prst="rect">
            <a:avLst/>
          </a:prstGeom>
          <a:solidFill>
            <a:srgbClr val="6787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32323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成绩管理模块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279605-25B0-4EEA-8744-73209ABF886A}"/>
              </a:ext>
            </a:extLst>
          </p:cNvPr>
          <p:cNvSpPr/>
          <p:nvPr/>
        </p:nvSpPr>
        <p:spPr>
          <a:xfrm>
            <a:off x="5117802" y="4164773"/>
            <a:ext cx="2034363" cy="559981"/>
          </a:xfrm>
          <a:prstGeom prst="rect">
            <a:avLst/>
          </a:prstGeom>
          <a:solidFill>
            <a:srgbClr val="6787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32323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管理用户模块</a:t>
            </a:r>
            <a:endParaRPr lang="zh-CN" altLang="en-US" dirty="0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359B4310-8113-4541-9A48-F9A076638A0F}"/>
              </a:ext>
            </a:extLst>
          </p:cNvPr>
          <p:cNvSpPr/>
          <p:nvPr/>
        </p:nvSpPr>
        <p:spPr>
          <a:xfrm>
            <a:off x="4479851" y="1059710"/>
            <a:ext cx="467833" cy="348393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D2E4D9B-2777-4DA0-BF93-1701FAA98484}"/>
              </a:ext>
            </a:extLst>
          </p:cNvPr>
          <p:cNvSpPr/>
          <p:nvPr/>
        </p:nvSpPr>
        <p:spPr>
          <a:xfrm>
            <a:off x="3260758" y="2518320"/>
            <a:ext cx="1134033" cy="559981"/>
          </a:xfrm>
          <a:prstGeom prst="rect">
            <a:avLst/>
          </a:prstGeom>
          <a:solidFill>
            <a:srgbClr val="6787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总系统</a:t>
            </a:r>
          </a:p>
        </p:txBody>
      </p:sp>
    </p:spTree>
    <p:extLst>
      <p:ext uri="{BB962C8B-B14F-4D97-AF65-F5344CB8AC3E}">
        <p14:creationId xmlns:p14="http://schemas.microsoft.com/office/powerpoint/2010/main" val="152593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24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+mn-ea"/>
              </a:rPr>
              <a:t>系统设计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439" y="2472247"/>
            <a:ext cx="271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模块设计</a:t>
            </a:r>
            <a:endParaRPr kumimoji="1" lang="en-US" altLang="zh-CN" b="1" dirty="0">
              <a:solidFill>
                <a:schemeClr val="bg1"/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以教学管理模块为例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2DC77C-0472-47D1-8B07-1A1D35E3B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39" y="712236"/>
            <a:ext cx="9321012" cy="35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339 L -0.34757 4.44444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1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25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+mn-ea"/>
              </a:rPr>
              <a:t>系统设计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439" y="2472247"/>
            <a:ext cx="271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组件设计</a:t>
            </a:r>
            <a:endParaRPr kumimoji="1" lang="en-US" altLang="zh-CN" b="1" dirty="0">
              <a:solidFill>
                <a:schemeClr val="bg1"/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以教学管理模块为例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4FEC4F-1009-42EE-A4DF-73E631830A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364" y="10242"/>
            <a:ext cx="5243239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095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26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+mn-ea"/>
              </a:rPr>
              <a:t>系统设计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439" y="2472247"/>
            <a:ext cx="271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组件设计</a:t>
            </a:r>
            <a:endParaRPr kumimoji="1" lang="en-US" altLang="zh-CN" b="1" dirty="0">
              <a:solidFill>
                <a:schemeClr val="bg1"/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以教学管理模块为例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3EA655-4E72-48E9-8BD8-F2A3C5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750" y="758863"/>
            <a:ext cx="4814729" cy="15036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6D00E2-0A75-48EB-A854-4E34DAB0B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750" y="3012337"/>
            <a:ext cx="4814729" cy="175523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DB46C20-DB61-4917-9FBE-468F28D9EA33}"/>
              </a:ext>
            </a:extLst>
          </p:cNvPr>
          <p:cNvSpPr/>
          <p:nvPr/>
        </p:nvSpPr>
        <p:spPr>
          <a:xfrm>
            <a:off x="3590750" y="197811"/>
            <a:ext cx="2023241" cy="559981"/>
          </a:xfrm>
          <a:prstGeom prst="rect">
            <a:avLst/>
          </a:prstGeom>
          <a:solidFill>
            <a:srgbClr val="6787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下载课程资源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1785B1-15DE-4E7D-95F3-B735ACC18ABA}"/>
              </a:ext>
            </a:extLst>
          </p:cNvPr>
          <p:cNvSpPr/>
          <p:nvPr/>
        </p:nvSpPr>
        <p:spPr>
          <a:xfrm>
            <a:off x="3590750" y="2442307"/>
            <a:ext cx="2023241" cy="559981"/>
          </a:xfrm>
          <a:prstGeom prst="rect">
            <a:avLst/>
          </a:prstGeom>
          <a:solidFill>
            <a:srgbClr val="6787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参与在线实验项目</a:t>
            </a:r>
          </a:p>
        </p:txBody>
      </p:sp>
    </p:spTree>
    <p:extLst>
      <p:ext uri="{BB962C8B-B14F-4D97-AF65-F5344CB8AC3E}">
        <p14:creationId xmlns:p14="http://schemas.microsoft.com/office/powerpoint/2010/main" val="4040366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27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  <a:latin typeface="+mn-ea"/>
              </a:rPr>
              <a:t>系统设计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439" y="2472247"/>
            <a:ext cx="271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接口设计</a:t>
            </a:r>
            <a:endParaRPr kumimoji="1" lang="en-US" altLang="zh-CN" b="1" dirty="0">
              <a:solidFill>
                <a:schemeClr val="bg1"/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以教学管理模块为例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A310F8-3456-432D-B3DA-6BD1F6434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661" y="1138493"/>
            <a:ext cx="4822195" cy="311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1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9064" y="-4"/>
            <a:ext cx="5433134" cy="4607511"/>
          </a:xfrm>
          <a:prstGeom prst="rect">
            <a:avLst/>
          </a:prstGeom>
          <a:solidFill>
            <a:srgbClr val="F8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0275" y="1796496"/>
            <a:ext cx="4276493" cy="80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4800" b="1" spc="-40" dirty="0">
                <a:solidFill>
                  <a:srgbClr val="232323"/>
                </a:solidFill>
                <a:latin typeface="+mn-ea"/>
                <a:cs typeface="Arial" panose="020B0604020202090204" pitchFamily="34" charset="0"/>
              </a:rPr>
              <a:t>项目结构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039906" y="3910013"/>
            <a:ext cx="3708307" cy="0"/>
          </a:xfrm>
          <a:prstGeom prst="line">
            <a:avLst/>
          </a:prstGeom>
          <a:ln w="9525">
            <a:solidFill>
              <a:srgbClr val="1A14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0275" y="340363"/>
            <a:ext cx="368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200" b="1" dirty="0">
                <a:solidFill>
                  <a:srgbClr val="2E486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”</a:t>
            </a:r>
            <a:endParaRPr lang="zh-CN" altLang="en-US" sz="9200" b="1" dirty="0">
              <a:solidFill>
                <a:srgbClr val="2E486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28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0275" y="3073768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Project Structure</a:t>
            </a:r>
            <a:endParaRPr kumimoji="1" lang="zh-CN" altLang="en-US" sz="2400" b="1" dirty="0">
              <a:solidFill>
                <a:srgbClr val="232323"/>
              </a:solidFill>
              <a:latin typeface="Helvetica" pitchFamily="2" charset="0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4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29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</a:rPr>
              <a:t>项目框架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2571750"/>
            <a:ext cx="271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整体框架图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DE5B40-FE10-495A-A15F-B4283E27B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142" y="0"/>
            <a:ext cx="4096390" cy="5155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12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34755" y="1529989"/>
            <a:ext cx="620908" cy="620908"/>
          </a:xfrm>
          <a:prstGeom prst="ellipse">
            <a:avLst/>
          </a:prstGeom>
          <a:solidFill>
            <a:schemeClr val="bg1"/>
          </a:solidFill>
          <a:ln w="48260"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stCxn id="9" idx="6"/>
          </p:cNvCxnSpPr>
          <p:nvPr/>
        </p:nvCxnSpPr>
        <p:spPr>
          <a:xfrm>
            <a:off x="1755663" y="1840443"/>
            <a:ext cx="2355424" cy="0"/>
          </a:xfrm>
          <a:prstGeom prst="line">
            <a:avLst/>
          </a:prstGeom>
          <a:ln w="44450">
            <a:solidFill>
              <a:srgbClr val="F9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755663" y="1440333"/>
            <a:ext cx="235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b="1" dirty="0">
                <a:solidFill>
                  <a:srgbClr val="2E4860"/>
                </a:solidFill>
                <a:latin typeface="+mn-ea"/>
                <a:cs typeface="HELVETICA NEUE MEDIUM" panose="02000503000000020004" pitchFamily="2" charset="0"/>
              </a:rPr>
              <a:t>项目背景</a:t>
            </a:r>
          </a:p>
        </p:txBody>
      </p:sp>
      <p:sp>
        <p:nvSpPr>
          <p:cNvPr id="14" name="椭圆 13"/>
          <p:cNvSpPr/>
          <p:nvPr/>
        </p:nvSpPr>
        <p:spPr>
          <a:xfrm>
            <a:off x="1134755" y="2461351"/>
            <a:ext cx="620908" cy="620908"/>
          </a:xfrm>
          <a:prstGeom prst="ellipse">
            <a:avLst/>
          </a:prstGeom>
          <a:solidFill>
            <a:schemeClr val="bg1"/>
          </a:solidFill>
          <a:ln w="48260"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14" idx="6"/>
          </p:cNvCxnSpPr>
          <p:nvPr/>
        </p:nvCxnSpPr>
        <p:spPr>
          <a:xfrm>
            <a:off x="1755663" y="2771805"/>
            <a:ext cx="2355424" cy="0"/>
          </a:xfrm>
          <a:prstGeom prst="line">
            <a:avLst/>
          </a:prstGeom>
          <a:ln w="44450">
            <a:solidFill>
              <a:srgbClr val="F9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755663" y="2371695"/>
            <a:ext cx="235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2E4860"/>
                </a:solidFill>
                <a:latin typeface="+mn-ea"/>
              </a:rPr>
              <a:t>需求分析</a:t>
            </a:r>
          </a:p>
        </p:txBody>
      </p:sp>
      <p:sp>
        <p:nvSpPr>
          <p:cNvPr id="17" name="椭圆 16"/>
          <p:cNvSpPr/>
          <p:nvPr/>
        </p:nvSpPr>
        <p:spPr>
          <a:xfrm>
            <a:off x="1134755" y="3469723"/>
            <a:ext cx="620908" cy="620908"/>
          </a:xfrm>
          <a:prstGeom prst="ellipse">
            <a:avLst/>
          </a:prstGeom>
          <a:solidFill>
            <a:schemeClr val="bg1"/>
          </a:solidFill>
          <a:ln w="48260"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stCxn id="17" idx="6"/>
          </p:cNvCxnSpPr>
          <p:nvPr/>
        </p:nvCxnSpPr>
        <p:spPr>
          <a:xfrm>
            <a:off x="1755663" y="3780177"/>
            <a:ext cx="2355424" cy="0"/>
          </a:xfrm>
          <a:prstGeom prst="line">
            <a:avLst/>
          </a:prstGeom>
          <a:ln w="44450">
            <a:solidFill>
              <a:srgbClr val="F9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755663" y="3380067"/>
            <a:ext cx="235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2E4860"/>
                </a:solidFill>
                <a:latin typeface="+mn-ea"/>
              </a:rPr>
              <a:t>系统设计</a:t>
            </a:r>
          </a:p>
        </p:txBody>
      </p:sp>
      <p:sp>
        <p:nvSpPr>
          <p:cNvPr id="29" name="矩形 28"/>
          <p:cNvSpPr/>
          <p:nvPr>
            <p:custDataLst>
              <p:tags r:id="rId1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rgbClr val="2E48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目录</a:t>
            </a:r>
            <a:endParaRPr lang="zh-CN" altLang="en-US" b="1" dirty="0">
              <a:latin typeface="+mn-ea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1278E90-0E97-4EAA-92C7-27518509ABAC}"/>
              </a:ext>
            </a:extLst>
          </p:cNvPr>
          <p:cNvSpPr/>
          <p:nvPr/>
        </p:nvSpPr>
        <p:spPr>
          <a:xfrm>
            <a:off x="4731995" y="2040498"/>
            <a:ext cx="620908" cy="620908"/>
          </a:xfrm>
          <a:prstGeom prst="ellipse">
            <a:avLst/>
          </a:prstGeom>
          <a:solidFill>
            <a:schemeClr val="bg1"/>
          </a:solidFill>
          <a:ln w="48260"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B00BA28-A72D-40C9-858E-16FCE171E491}"/>
              </a:ext>
            </a:extLst>
          </p:cNvPr>
          <p:cNvCxnSpPr>
            <a:stCxn id="30" idx="6"/>
          </p:cNvCxnSpPr>
          <p:nvPr/>
        </p:nvCxnSpPr>
        <p:spPr>
          <a:xfrm>
            <a:off x="5352903" y="2350952"/>
            <a:ext cx="2355424" cy="0"/>
          </a:xfrm>
          <a:prstGeom prst="line">
            <a:avLst/>
          </a:prstGeom>
          <a:ln w="44450">
            <a:solidFill>
              <a:srgbClr val="F9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38EF5BD-62A3-43BC-83FE-D9AE315CA201}"/>
              </a:ext>
            </a:extLst>
          </p:cNvPr>
          <p:cNvSpPr txBox="1"/>
          <p:nvPr/>
        </p:nvSpPr>
        <p:spPr>
          <a:xfrm>
            <a:off x="5352903" y="1950842"/>
            <a:ext cx="235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b="1" dirty="0">
                <a:solidFill>
                  <a:srgbClr val="2E4860"/>
                </a:solidFill>
                <a:latin typeface="+mn-ea"/>
                <a:cs typeface="HELVETICA NEUE MEDIUM" panose="02000503000000020004" pitchFamily="2" charset="0"/>
              </a:rPr>
              <a:t>项目结构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5DEC6E2-7317-420B-8CFF-52C52005A391}"/>
              </a:ext>
            </a:extLst>
          </p:cNvPr>
          <p:cNvSpPr/>
          <p:nvPr/>
        </p:nvSpPr>
        <p:spPr>
          <a:xfrm>
            <a:off x="4731995" y="2971860"/>
            <a:ext cx="620908" cy="620908"/>
          </a:xfrm>
          <a:prstGeom prst="ellipse">
            <a:avLst/>
          </a:prstGeom>
          <a:solidFill>
            <a:schemeClr val="bg1"/>
          </a:solidFill>
          <a:ln w="48260">
            <a:solidFill>
              <a:srgbClr val="F8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FD4685-707F-4D95-BD7F-FC8339EF6B9F}"/>
              </a:ext>
            </a:extLst>
          </p:cNvPr>
          <p:cNvCxnSpPr>
            <a:stCxn id="33" idx="6"/>
          </p:cNvCxnSpPr>
          <p:nvPr/>
        </p:nvCxnSpPr>
        <p:spPr>
          <a:xfrm>
            <a:off x="5352903" y="3282314"/>
            <a:ext cx="2355424" cy="0"/>
          </a:xfrm>
          <a:prstGeom prst="line">
            <a:avLst/>
          </a:prstGeom>
          <a:ln w="44450">
            <a:solidFill>
              <a:srgbClr val="F9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BF9749E-D696-4012-BF1E-BB8F038D68DB}"/>
              </a:ext>
            </a:extLst>
          </p:cNvPr>
          <p:cNvSpPr txBox="1"/>
          <p:nvPr/>
        </p:nvSpPr>
        <p:spPr>
          <a:xfrm>
            <a:off x="5352903" y="2882204"/>
            <a:ext cx="235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b="1" dirty="0">
                <a:solidFill>
                  <a:srgbClr val="2E4860"/>
                </a:solidFill>
                <a:latin typeface="+mn-ea"/>
                <a:cs typeface="HELVETICA NEUE MEDIUM" panose="02000503000000020004" pitchFamily="2" charset="0"/>
              </a:rPr>
              <a:t>项目演示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30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</a:rPr>
              <a:t>项目框架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2571750"/>
            <a:ext cx="271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项目实现图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A30AEA-3C58-4091-A2E5-8559DD131A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09" y="1004386"/>
            <a:ext cx="6663641" cy="31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4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5BB67DF-DFFE-A941-9950-76402AC627F5}"/>
              </a:ext>
            </a:extLst>
          </p:cNvPr>
          <p:cNvGrpSpPr/>
          <p:nvPr/>
        </p:nvGrpSpPr>
        <p:grpSpPr>
          <a:xfrm>
            <a:off x="984239" y="44450"/>
            <a:ext cx="7175521" cy="5054600"/>
            <a:chOff x="1127463" y="44450"/>
            <a:chExt cx="7175521" cy="50546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E41359C-A96E-1148-A1C2-0E665F031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484" y="44450"/>
              <a:ext cx="7048500" cy="50546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11B5FA9-F76C-DA43-8903-EC131D035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" t="9408" r="83086" b="70300"/>
            <a:stretch/>
          </p:blipFill>
          <p:spPr>
            <a:xfrm>
              <a:off x="7188182" y="1546031"/>
              <a:ext cx="1114802" cy="102571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BBD55DF-7FF4-D747-B2AC-0E232E5A740A}"/>
                </a:ext>
              </a:extLst>
            </p:cNvPr>
            <p:cNvSpPr/>
            <p:nvPr/>
          </p:nvSpPr>
          <p:spPr>
            <a:xfrm>
              <a:off x="1127463" y="249060"/>
              <a:ext cx="1432857" cy="149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E1BF50-04A4-D847-B49B-01D6DBA2426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209351"/>
            <a:ext cx="2254927" cy="518604"/>
          </a:xfrm>
          <a:prstGeom prst="rect">
            <a:avLst/>
          </a:prstGeom>
          <a:solidFill>
            <a:srgbClr val="2E47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数据库设计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03926B0-F115-4B68-9C0E-A076F4FAE783}"/>
              </a:ext>
            </a:extLst>
          </p:cNvPr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31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730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A798ED6-3142-9242-AF5D-3392C77FF9D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209351"/>
            <a:ext cx="2254927" cy="518604"/>
          </a:xfrm>
          <a:prstGeom prst="rect">
            <a:avLst/>
          </a:prstGeom>
          <a:solidFill>
            <a:srgbClr val="2E47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数据库设计</a:t>
            </a: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D4331A-BA28-824F-A433-4EC182B0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3" r="82873" b="69732"/>
          <a:stretch/>
        </p:blipFill>
        <p:spPr>
          <a:xfrm>
            <a:off x="4501856" y="3593680"/>
            <a:ext cx="1207177" cy="11370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DE1C45-33D7-BF45-9401-EC49175CE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48" r="82703" b="38585"/>
          <a:stretch/>
        </p:blipFill>
        <p:spPr>
          <a:xfrm>
            <a:off x="4489834" y="2031213"/>
            <a:ext cx="1219198" cy="12366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99DEB69-6728-E846-826B-3E6E98078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7" t="59444" r="60942" b="9522"/>
          <a:stretch/>
        </p:blipFill>
        <p:spPr>
          <a:xfrm>
            <a:off x="183824" y="851115"/>
            <a:ext cx="1545797" cy="15686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A295CF-DBB6-EF4E-A796-44C49D9A5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3" t="17840" r="18526" b="51125"/>
          <a:stretch/>
        </p:blipFill>
        <p:spPr>
          <a:xfrm>
            <a:off x="4419597" y="129790"/>
            <a:ext cx="1359673" cy="15686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7DB1FF-5D45-E843-B25B-90AE88F98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3" t="48043" r="17736" b="24585"/>
          <a:stretch/>
        </p:blipFill>
        <p:spPr>
          <a:xfrm>
            <a:off x="187068" y="2778671"/>
            <a:ext cx="1415333" cy="1383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DF838F-11F3-4742-BB68-A3A0789AAB6E}"/>
              </a:ext>
            </a:extLst>
          </p:cNvPr>
          <p:cNvSpPr txBox="1"/>
          <p:nvPr/>
        </p:nvSpPr>
        <p:spPr>
          <a:xfrm>
            <a:off x="1634193" y="827537"/>
            <a:ext cx="266611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用户表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id: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学号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工号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activated: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激活状态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email: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邮箱</a:t>
            </a:r>
            <a:b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</a:b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gender: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性别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identity: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身份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(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学生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助教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教师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管理员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)</a:t>
            </a: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name: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姓名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password: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密码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6F4CC2-2A14-9348-93C8-63A2E1BF356A}"/>
              </a:ext>
            </a:extLst>
          </p:cNvPr>
          <p:cNvSpPr txBox="1"/>
          <p:nvPr/>
        </p:nvSpPr>
        <p:spPr>
          <a:xfrm>
            <a:off x="1602401" y="2723714"/>
            <a:ext cx="21114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课程表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id: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课程编号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description: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课程描述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name: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课程名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semester: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课程所在学期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(1/2)</a:t>
            </a: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year: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课程开设年份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manager: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课程管理教师工号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4E83A0D-55D3-0647-8698-E23254231207}"/>
              </a:ext>
            </a:extLst>
          </p:cNvPr>
          <p:cNvSpPr txBox="1"/>
          <p:nvPr/>
        </p:nvSpPr>
        <p:spPr>
          <a:xfrm>
            <a:off x="5868287" y="129790"/>
            <a:ext cx="18982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实验项目表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id: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实验项目编号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course_id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 所属课程编号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name: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项目名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type: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项目类型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(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小型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大型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)</a:t>
            </a: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url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项目说明文档链接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deadline: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截止日期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DB4F6EF-8873-0748-A926-D5518E4DDA68}"/>
              </a:ext>
            </a:extLst>
          </p:cNvPr>
          <p:cNvSpPr txBox="1"/>
          <p:nvPr/>
        </p:nvSpPr>
        <p:spPr>
          <a:xfrm>
            <a:off x="5868287" y="1698462"/>
            <a:ext cx="200047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公告表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id: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公告编号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posted_id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公告发出人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(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管理员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)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工号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topic: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公告标题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content: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公告内容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type: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公告类型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(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所有人可见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学生可见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教师可见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仅管理员可见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)</a:t>
            </a: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updated_time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更新日期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6926396-683D-9845-ABFD-FBCBE61D51C6}"/>
              </a:ext>
            </a:extLst>
          </p:cNvPr>
          <p:cNvSpPr txBox="1"/>
          <p:nvPr/>
        </p:nvSpPr>
        <p:spPr>
          <a:xfrm>
            <a:off x="5838889" y="3652843"/>
            <a:ext cx="170271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文件表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id: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文件编号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name: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文件名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size: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文件大小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type: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文件类型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(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后缀名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)</a:t>
            </a: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url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文件下载链接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B21B5D5B-65DA-4F77-A8B2-062B471253B7}"/>
              </a:ext>
            </a:extLst>
          </p:cNvPr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32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257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2">
            <a:extLst>
              <a:ext uri="{FF2B5EF4-FFF2-40B4-BE49-F238E27FC236}">
                <a16:creationId xmlns:a16="http://schemas.microsoft.com/office/drawing/2014/main" id="{9341C794-8F89-404D-83A5-BC0722CB7A9A}"/>
              </a:ext>
            </a:extLst>
          </p:cNvPr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6DBC80-82D4-E44F-8F0D-139376C45B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22" r="83955" b="16090"/>
          <a:stretch/>
        </p:blipFill>
        <p:spPr>
          <a:xfrm>
            <a:off x="299796" y="3772201"/>
            <a:ext cx="1130907" cy="8030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1AD06B-5BB7-A743-A2BD-5C5DF348D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9" r="62634" b="72584"/>
          <a:stretch/>
        </p:blipFill>
        <p:spPr>
          <a:xfrm>
            <a:off x="4362782" y="249060"/>
            <a:ext cx="1264258" cy="13857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B5B820E-1C69-CF40-B25B-522F2D332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4" t="28852" r="38156" b="46136"/>
          <a:stretch/>
        </p:blipFill>
        <p:spPr>
          <a:xfrm>
            <a:off x="4315074" y="1895595"/>
            <a:ext cx="1359673" cy="12642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0FFFF76-1763-0743-A2D4-B6EC02168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7" t="75534" r="19166" b="8578"/>
          <a:stretch/>
        </p:blipFill>
        <p:spPr>
          <a:xfrm>
            <a:off x="211504" y="2356769"/>
            <a:ext cx="1219199" cy="8030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4523820-D42D-8C49-AAED-8AD47DD2C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77" t="7036" b="76339"/>
          <a:stretch/>
        </p:blipFill>
        <p:spPr>
          <a:xfrm>
            <a:off x="4433740" y="3777436"/>
            <a:ext cx="1122340" cy="84031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6C71259-A3DB-B64D-8DC2-FDA115348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6" t="53864" b="27102"/>
          <a:stretch/>
        </p:blipFill>
        <p:spPr>
          <a:xfrm>
            <a:off x="211504" y="1021541"/>
            <a:ext cx="1182305" cy="9621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BD8D21E-EF98-1546-B141-DE0297501412}"/>
              </a:ext>
            </a:extLst>
          </p:cNvPr>
          <p:cNvSpPr txBox="1"/>
          <p:nvPr/>
        </p:nvSpPr>
        <p:spPr>
          <a:xfrm>
            <a:off x="1526875" y="853358"/>
            <a:ext cx="161614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学生参与课程关系表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student_id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学生学号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course_id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课程编号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score: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学生总评成绩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8794A9-4652-2540-A724-583349B2E79A}"/>
              </a:ext>
            </a:extLst>
          </p:cNvPr>
          <p:cNvSpPr txBox="1"/>
          <p:nvPr/>
        </p:nvSpPr>
        <p:spPr>
          <a:xfrm>
            <a:off x="1526875" y="2436892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教师任课关系表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teacher_id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教师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助教工号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course_id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课程编号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2FF03AE-D138-1848-AA0C-8546154021E7}"/>
              </a:ext>
            </a:extLst>
          </p:cNvPr>
          <p:cNvSpPr txBox="1"/>
          <p:nvPr/>
        </p:nvSpPr>
        <p:spPr>
          <a:xfrm>
            <a:off x="1524141" y="3772201"/>
            <a:ext cx="18485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学生出勤表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student_id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学生学号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count: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出勤次数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updated_time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更新时间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F8C398-38B2-1D49-908F-4F9225CCC7FE}"/>
              </a:ext>
            </a:extLst>
          </p:cNvPr>
          <p:cNvSpPr txBox="1"/>
          <p:nvPr/>
        </p:nvSpPr>
        <p:spPr>
          <a:xfrm>
            <a:off x="5875090" y="218671"/>
            <a:ext cx="18598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学生完成实验项目关系表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task_id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实验项目编号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student_id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学生学号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answer: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学生提交文件名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finish_time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提交时间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finished: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是否已完成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score: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项目得分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566B3C1-1706-5B48-818B-78615348D0C0}"/>
              </a:ext>
            </a:extLst>
          </p:cNvPr>
          <p:cNvSpPr txBox="1"/>
          <p:nvPr/>
        </p:nvSpPr>
        <p:spPr>
          <a:xfrm>
            <a:off x="5875090" y="1848475"/>
            <a:ext cx="1941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教师批改实验项目关系表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teacher_id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教师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助教工号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task_id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实验项目编号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student_id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学生学号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check_time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批改时间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score: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给分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id: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批改记录编号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A68171-4496-B74B-89C0-637C1DEE3E8B}"/>
              </a:ext>
            </a:extLst>
          </p:cNvPr>
          <p:cNvSpPr txBox="1"/>
          <p:nvPr/>
        </p:nvSpPr>
        <p:spPr>
          <a:xfrm>
            <a:off x="5875090" y="3728234"/>
            <a:ext cx="17139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验证码表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user_id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用户学号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/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工号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code: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验证码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  <a:p>
            <a:pPr algn="l"/>
            <a:r>
              <a:rPr kumimoji="1" lang="en-US" altLang="zh-CN" sz="1100" b="1" dirty="0" err="1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expires_at</a:t>
            </a:r>
            <a:r>
              <a:rPr kumimoji="1" lang="en-US" altLang="zh-CN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:</a:t>
            </a:r>
            <a:r>
              <a:rPr kumimoji="1" lang="zh-CN" altLang="en-US" sz="1100" b="1" dirty="0">
                <a:solidFill>
                  <a:srgbClr val="2E486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HELVETICA NEUE MEDIUM" panose="02000503000000020004" pitchFamily="2" charset="0"/>
              </a:rPr>
              <a:t>  过期时间</a:t>
            </a:r>
            <a:endParaRPr kumimoji="1" lang="en-US" altLang="zh-CN" sz="1100" b="1" dirty="0">
              <a:solidFill>
                <a:srgbClr val="2E486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B6BA4E-E241-B744-8B7E-0F8D13348C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209351"/>
            <a:ext cx="2254927" cy="518604"/>
          </a:xfrm>
          <a:prstGeom prst="rect">
            <a:avLst/>
          </a:prstGeom>
          <a:solidFill>
            <a:srgbClr val="2E47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数据库设计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2DF6D596-6115-4563-A4A6-AA7DF3BDCE7E}"/>
              </a:ext>
            </a:extLst>
          </p:cNvPr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33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247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9064" y="-4"/>
            <a:ext cx="5433134" cy="4607511"/>
          </a:xfrm>
          <a:prstGeom prst="rect">
            <a:avLst/>
          </a:prstGeom>
          <a:solidFill>
            <a:srgbClr val="F8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0275" y="1796496"/>
            <a:ext cx="4276493" cy="80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4800" b="1" spc="-40" dirty="0">
                <a:solidFill>
                  <a:srgbClr val="232323"/>
                </a:solidFill>
                <a:latin typeface="+mn-ea"/>
                <a:cs typeface="Arial" panose="020B0604020202090204" pitchFamily="34" charset="0"/>
              </a:rPr>
              <a:t>项目演示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039906" y="3910013"/>
            <a:ext cx="3708307" cy="0"/>
          </a:xfrm>
          <a:prstGeom prst="line">
            <a:avLst/>
          </a:prstGeom>
          <a:ln w="9525">
            <a:solidFill>
              <a:srgbClr val="1A14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0275" y="340363"/>
            <a:ext cx="368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200" b="1" dirty="0">
                <a:solidFill>
                  <a:srgbClr val="2E486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”</a:t>
            </a:r>
            <a:endParaRPr lang="zh-CN" altLang="en-US" sz="9200" b="1" dirty="0">
              <a:solidFill>
                <a:srgbClr val="2E486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34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0275" y="3073768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Project Demonstration</a:t>
            </a:r>
            <a:endParaRPr kumimoji="1" lang="zh-CN" altLang="en-US" sz="2400" b="1" dirty="0">
              <a:solidFill>
                <a:srgbClr val="232323"/>
              </a:solidFill>
              <a:latin typeface="Helvetica" pitchFamily="2" charset="0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855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569" y="989154"/>
            <a:ext cx="3840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2E4860"/>
                </a:solidFill>
                <a:latin typeface="Helvetica" pitchFamily="2" charset="0"/>
              </a:rPr>
              <a:t>Thank you!</a:t>
            </a:r>
            <a:endParaRPr lang="zh-CN" altLang="en-US" sz="6000" b="1" dirty="0">
              <a:solidFill>
                <a:srgbClr val="2E4860"/>
              </a:solidFill>
              <a:latin typeface="Helvetica" pitchFamily="2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42925" y="3361151"/>
            <a:ext cx="4600575" cy="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6569" y="3740704"/>
            <a:ext cx="435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atin typeface="Helvetica Oblique" pitchFamily="2" charset="0"/>
              </a:rPr>
              <a:t>For more info please feel</a:t>
            </a:r>
            <a:r>
              <a:rPr lang="zh-CN" altLang="en-US" sz="1600" i="1" dirty="0">
                <a:latin typeface="Helvetica Oblique" pitchFamily="2" charset="0"/>
              </a:rPr>
              <a:t> </a:t>
            </a:r>
            <a:r>
              <a:rPr lang="en-US" altLang="zh-CN" sz="1600" i="1" dirty="0">
                <a:latin typeface="Helvetica Oblique" pitchFamily="2" charset="0"/>
              </a:rPr>
              <a:t>free</a:t>
            </a:r>
            <a:r>
              <a:rPr lang="zh-CN" altLang="en-US" sz="1600" i="1" dirty="0">
                <a:latin typeface="Helvetica Oblique" pitchFamily="2" charset="0"/>
              </a:rPr>
              <a:t> </a:t>
            </a:r>
            <a:r>
              <a:rPr lang="en-US" altLang="zh-CN" sz="1600" i="1" dirty="0">
                <a:latin typeface="Helvetica Oblique" pitchFamily="2" charset="0"/>
              </a:rPr>
              <a:t>to</a:t>
            </a:r>
            <a:r>
              <a:rPr lang="zh-CN" altLang="en-US" sz="1600" i="1" dirty="0">
                <a:latin typeface="Helvetica Oblique" pitchFamily="2" charset="0"/>
              </a:rPr>
              <a:t> </a:t>
            </a:r>
            <a:r>
              <a:rPr lang="en-US" altLang="zh-CN" sz="1600" i="1" dirty="0">
                <a:latin typeface="Helvetica Oblique" pitchFamily="2" charset="0"/>
              </a:rPr>
              <a:t>contact</a:t>
            </a:r>
            <a:r>
              <a:rPr lang="zh-CN" altLang="en-US" sz="1600" i="1" dirty="0">
                <a:latin typeface="Helvetica Oblique" pitchFamily="2" charset="0"/>
              </a:rPr>
              <a:t> </a:t>
            </a:r>
            <a:r>
              <a:rPr lang="en-US" altLang="zh-CN" sz="1600" i="1" dirty="0">
                <a:latin typeface="Helvetica Oblique" pitchFamily="2" charset="0"/>
              </a:rPr>
              <a:t>us.</a:t>
            </a:r>
          </a:p>
        </p:txBody>
      </p:sp>
      <p:sp>
        <p:nvSpPr>
          <p:cNvPr id="12" name="矩形 11"/>
          <p:cNvSpPr/>
          <p:nvPr/>
        </p:nvSpPr>
        <p:spPr>
          <a:xfrm>
            <a:off x="542925" y="547683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2925" y="4124810"/>
            <a:ext cx="4595813" cy="71438"/>
          </a:xfrm>
          <a:prstGeom prst="rect">
            <a:avLst/>
          </a:prstGeom>
          <a:solidFill>
            <a:srgbClr val="F8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6624638" y="1326356"/>
            <a:ext cx="1092993" cy="1090613"/>
          </a:xfrm>
          <a:prstGeom prst="line">
            <a:avLst/>
          </a:prstGeom>
          <a:ln>
            <a:solidFill>
              <a:srgbClr val="F8C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745954" y="521906"/>
            <a:ext cx="2839245" cy="2839245"/>
          </a:xfrm>
          <a:prstGeom prst="ellipse">
            <a:avLst/>
          </a:prstGeom>
          <a:noFill/>
          <a:ln w="9525"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Experimental</a:t>
            </a:r>
            <a:r>
              <a:rPr lang="zh-CN" altLang="en-US" sz="9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Teaching</a:t>
            </a:r>
            <a:r>
              <a:rPr lang="zh-CN" altLang="en-US" sz="9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Management</a:t>
            </a:r>
            <a:r>
              <a:rPr lang="zh-CN" altLang="en-US" sz="9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System</a:t>
            </a:r>
            <a:r>
              <a:rPr lang="zh-CN" altLang="en-US" sz="9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/</a:t>
            </a:r>
            <a:r>
              <a:rPr lang="zh-CN" altLang="en-US" sz="900" b="1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 </a:t>
            </a:r>
            <a:r>
              <a:rPr lang="en-US" altLang="zh-CN" sz="900" spc="-10" dirty="0">
                <a:solidFill>
                  <a:srgbClr val="232323"/>
                </a:solidFill>
                <a:latin typeface="Helvetica" pitchFamily="2" charset="0"/>
                <a:cs typeface="Arial" panose="020B0604020202090204" pitchFamily="34" charset="0"/>
              </a:rPr>
              <a:t>2021</a:t>
            </a:r>
            <a:endParaRPr lang="zh-CN" altLang="en-US" sz="900" spc="-10" dirty="0">
              <a:solidFill>
                <a:srgbClr val="232323"/>
              </a:solidFill>
              <a:latin typeface="Helvetica" pitchFamily="2" charset="0"/>
              <a:cs typeface="Arial" panose="020B0604020202090204" pitchFamily="34" charset="0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542925" y="4241800"/>
            <a:ext cx="295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23232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邓若涛 </a:t>
            </a:r>
            <a:r>
              <a:rPr lang="en-US" altLang="zh-CN" sz="1000" b="1" dirty="0">
                <a:solidFill>
                  <a:srgbClr val="23232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/</a:t>
            </a:r>
            <a:r>
              <a:rPr lang="zh-CN" altLang="en-US" sz="1000" b="1" dirty="0">
                <a:solidFill>
                  <a:srgbClr val="23232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莫海洋 </a:t>
            </a:r>
            <a:r>
              <a:rPr lang="en-US" altLang="zh-CN" sz="1000" b="1" dirty="0">
                <a:solidFill>
                  <a:srgbClr val="23232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/</a:t>
            </a:r>
            <a:r>
              <a:rPr lang="zh-CN" altLang="en-US" sz="1000" b="1" dirty="0">
                <a:solidFill>
                  <a:srgbClr val="232323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张峰</a:t>
            </a:r>
            <a:endParaRPr lang="zh-CN" altLang="en-US" sz="1000" dirty="0">
              <a:solidFill>
                <a:srgbClr val="232323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9064" y="-4"/>
            <a:ext cx="5433134" cy="4607511"/>
          </a:xfrm>
          <a:prstGeom prst="rect">
            <a:avLst/>
          </a:prstGeom>
          <a:solidFill>
            <a:srgbClr val="F8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30275" y="1604137"/>
            <a:ext cx="4276493" cy="80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6000"/>
              </a:lnSpc>
            </a:pPr>
            <a:r>
              <a:rPr lang="zh-CN" altLang="en-US" sz="4800" b="1" spc="-40" dirty="0">
                <a:solidFill>
                  <a:srgbClr val="232323"/>
                </a:solidFill>
                <a:latin typeface="+mn-ea"/>
                <a:cs typeface="Arial" panose="020B0604020202090204" pitchFamily="34" charset="0"/>
              </a:rPr>
              <a:t>项目背景</a:t>
            </a:r>
            <a:endParaRPr lang="en-US" altLang="zh-CN" sz="4800" b="1" spc="-40" dirty="0">
              <a:solidFill>
                <a:srgbClr val="232323"/>
              </a:solidFill>
              <a:latin typeface="+mn-ea"/>
              <a:cs typeface="Arial" panose="020B060402020209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39906" y="3910013"/>
            <a:ext cx="3708307" cy="0"/>
          </a:xfrm>
          <a:prstGeom prst="line">
            <a:avLst/>
          </a:prstGeom>
          <a:ln w="9525">
            <a:solidFill>
              <a:srgbClr val="1A14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0275" y="340363"/>
            <a:ext cx="368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200" b="1" dirty="0">
                <a:solidFill>
                  <a:srgbClr val="2E486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”</a:t>
            </a:r>
            <a:endParaRPr lang="zh-CN" altLang="en-US" sz="9200" b="1" dirty="0">
              <a:solidFill>
                <a:srgbClr val="2E486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04</a:t>
            </a:r>
            <a:endParaRPr lang="zh-CN" altLang="en-US" sz="14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6982" y="31122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232323"/>
                </a:solidFill>
                <a:latin typeface="Helvetica" pitchFamily="2" charset="0"/>
                <a:ea typeface="Source Han Sans CN" panose="020B0500000000000000" pitchFamily="34" charset="-128"/>
                <a:cs typeface="HELVETICA NEUE MEDIUM" panose="02000503000000020004" pitchFamily="2" charset="0"/>
              </a:rPr>
              <a:t>Background</a:t>
            </a:r>
            <a:endParaRPr kumimoji="1" lang="zh-CN" altLang="en-US" sz="2400" b="1" dirty="0">
              <a:solidFill>
                <a:srgbClr val="232323"/>
              </a:solidFill>
              <a:latin typeface="Helvetica" pitchFamily="2" charset="0"/>
              <a:ea typeface="Source Han Sans CN" panose="020B0500000000000000" pitchFamily="34" charset="-128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1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79780" y="197958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</a:rPr>
              <a:t> 项目背景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56" name="Title 6"/>
          <p:cNvSpPr txBox="1"/>
          <p:nvPr>
            <p:custDataLst>
              <p:tags r:id="rId3"/>
            </p:custDataLst>
          </p:nvPr>
        </p:nvSpPr>
        <p:spPr>
          <a:xfrm>
            <a:off x="3608714" y="716562"/>
            <a:ext cx="4909245" cy="300316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0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en-US" altLang="zh-CN" sz="20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虚拟实验教学是对实际实验教学的虚拟。虚拟实验</a:t>
            </a:r>
            <a:r>
              <a:rPr 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教学</a:t>
            </a:r>
            <a:r>
              <a:rPr lang="en-US" altLang="zh-CN" sz="20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是虚拟实验在教学中的应用。包括：实验前相关知识的辅助学习、实验过程的指导、实验提交后的自动批改、实验教学效果评估和实验过程的管理等。 实验教学的核心目的是培养和提高学生的实践能力和创新能力。传统的实验教学模式仅是完成教学大纲规定的实验内容，且验证性实验较多，不利于学生创新精神与实践能力的培养。</a:t>
            </a:r>
          </a:p>
        </p:txBody>
      </p:sp>
      <p:pic>
        <p:nvPicPr>
          <p:cNvPr id="61" name="图片 6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/>
          <a:srcRect t="9548" b="9548"/>
          <a:stretch>
            <a:fillRect/>
          </a:stretch>
        </p:blipFill>
        <p:spPr>
          <a:xfrm>
            <a:off x="79780" y="1514300"/>
            <a:ext cx="2929827" cy="2114550"/>
          </a:xfrm>
          <a:prstGeom prst="roundRect">
            <a:avLst>
              <a:gd name="adj" fmla="val 8890"/>
            </a:avLst>
          </a:prstGeom>
          <a:effectLst>
            <a:outerShdw blurRad="279400" dist="88900" dir="2700000" algn="tl" rotWithShape="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</a:rPr>
              <a:t> 项目背景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8" name="图形 3"/>
          <p:cNvSpPr/>
          <p:nvPr>
            <p:custDataLst>
              <p:tags r:id="rId3"/>
            </p:custDataLst>
          </p:nvPr>
        </p:nvSpPr>
        <p:spPr>
          <a:xfrm>
            <a:off x="6735529" y="2534899"/>
            <a:ext cx="2408470" cy="2608839"/>
          </a:xfrm>
          <a:custGeom>
            <a:avLst/>
            <a:gdLst>
              <a:gd name="connsiteX0" fmla="*/ 3820767 w 3820766"/>
              <a:gd name="connsiteY0" fmla="*/ 100029 h 4138628"/>
              <a:gd name="connsiteX1" fmla="*/ 3820767 w 3820766"/>
              <a:gd name="connsiteY1" fmla="*/ 4138629 h 4138628"/>
              <a:gd name="connsiteX2" fmla="*/ 144116 w 3820766"/>
              <a:gd name="connsiteY2" fmla="*/ 4138629 h 4138628"/>
              <a:gd name="connsiteX3" fmla="*/ 1296642 w 3820766"/>
              <a:gd name="connsiteY3" fmla="*/ 500079 h 4138628"/>
              <a:gd name="connsiteX4" fmla="*/ 3820767 w 3820766"/>
              <a:gd name="connsiteY4" fmla="*/ 100029 h 41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0766" h="4138628">
                <a:moveTo>
                  <a:pt x="3820767" y="100029"/>
                </a:moveTo>
                <a:lnTo>
                  <a:pt x="3820767" y="4138629"/>
                </a:lnTo>
                <a:lnTo>
                  <a:pt x="144116" y="4138629"/>
                </a:lnTo>
                <a:cubicBezTo>
                  <a:pt x="-264125" y="2711403"/>
                  <a:pt x="218221" y="1242362"/>
                  <a:pt x="1296642" y="500079"/>
                </a:cubicBezTo>
                <a:cubicBezTo>
                  <a:pt x="2375157" y="-242395"/>
                  <a:pt x="3607692" y="46403"/>
                  <a:pt x="3820767" y="10002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-146" y="790095"/>
            <a:ext cx="3014840" cy="3460641"/>
          </a:xfrm>
          <a:prstGeom prst="rect">
            <a:avLst/>
          </a:prstGeom>
          <a:noFill/>
          <a:ln w="44450">
            <a:solidFill>
              <a:schemeClr val="tx2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D:\meihua_service_cache\jpg/6632a1560919bded5143945c3976b926.jpg6632a1560919bded5143945c3976b9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rcRect l="28167" r="28167"/>
          <a:stretch>
            <a:fillRect/>
          </a:stretch>
        </p:blipFill>
        <p:spPr>
          <a:xfrm>
            <a:off x="56018" y="789654"/>
            <a:ext cx="2978011" cy="3563457"/>
          </a:xfrm>
          <a:custGeom>
            <a:avLst/>
            <a:gdLst>
              <a:gd name="connsiteX0" fmla="*/ 2458231 w 3970314"/>
              <a:gd name="connsiteY0" fmla="*/ 1498 h 4750836"/>
              <a:gd name="connsiteX1" fmla="*/ 3954212 w 3970314"/>
              <a:gd name="connsiteY1" fmla="*/ 520505 h 4750836"/>
              <a:gd name="connsiteX2" fmla="*/ 3970314 w 3970314"/>
              <a:gd name="connsiteY2" fmla="*/ 532450 h 4750836"/>
              <a:gd name="connsiteX3" fmla="*/ 3970314 w 3970314"/>
              <a:gd name="connsiteY3" fmla="*/ 4217834 h 4750836"/>
              <a:gd name="connsiteX4" fmla="*/ 3931385 w 3970314"/>
              <a:gd name="connsiteY4" fmla="*/ 4244829 h 4750836"/>
              <a:gd name="connsiteX5" fmla="*/ 2120113 w 3970314"/>
              <a:gd name="connsiteY5" fmla="*/ 4733803 h 4750836"/>
              <a:gd name="connsiteX6" fmla="*/ 1369298 w 3970314"/>
              <a:gd name="connsiteY6" fmla="*/ 4511666 h 4750836"/>
              <a:gd name="connsiteX7" fmla="*/ 539958 w 3970314"/>
              <a:gd name="connsiteY7" fmla="*/ 3839795 h 4750836"/>
              <a:gd name="connsiteX8" fmla="*/ 4562 w 3970314"/>
              <a:gd name="connsiteY8" fmla="*/ 2527549 h 4750836"/>
              <a:gd name="connsiteX9" fmla="*/ 1561201 w 3970314"/>
              <a:gd name="connsiteY9" fmla="*/ 150599 h 4750836"/>
              <a:gd name="connsiteX10" fmla="*/ 2458231 w 3970314"/>
              <a:gd name="connsiteY10" fmla="*/ 1498 h 47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0314" h="4750836">
                <a:moveTo>
                  <a:pt x="2458231" y="1498"/>
                </a:moveTo>
                <a:cubicBezTo>
                  <a:pt x="3229131" y="28969"/>
                  <a:pt x="3823820" y="426277"/>
                  <a:pt x="3954212" y="520505"/>
                </a:cubicBezTo>
                <a:lnTo>
                  <a:pt x="3970314" y="532450"/>
                </a:lnTo>
                <a:lnTo>
                  <a:pt x="3970314" y="4217834"/>
                </a:lnTo>
                <a:lnTo>
                  <a:pt x="3931385" y="4244829"/>
                </a:lnTo>
                <a:cubicBezTo>
                  <a:pt x="3668543" y="4423563"/>
                  <a:pt x="2968972" y="4839799"/>
                  <a:pt x="2120113" y="4733803"/>
                </a:cubicBezTo>
                <a:cubicBezTo>
                  <a:pt x="1733159" y="4685512"/>
                  <a:pt x="1434490" y="4543475"/>
                  <a:pt x="1369298" y="4511666"/>
                </a:cubicBezTo>
                <a:cubicBezTo>
                  <a:pt x="1257704" y="4457287"/>
                  <a:pt x="874424" y="4259294"/>
                  <a:pt x="539958" y="3839795"/>
                </a:cubicBezTo>
                <a:cubicBezTo>
                  <a:pt x="397501" y="3661119"/>
                  <a:pt x="48129" y="3171495"/>
                  <a:pt x="4562" y="2527549"/>
                </a:cubicBezTo>
                <a:cubicBezTo>
                  <a:pt x="-59161" y="1584202"/>
                  <a:pt x="548987" y="539233"/>
                  <a:pt x="1561201" y="150599"/>
                </a:cubicBezTo>
                <a:cubicBezTo>
                  <a:pt x="1874277" y="30423"/>
                  <a:pt x="2177904" y="-8491"/>
                  <a:pt x="2458231" y="1498"/>
                </a:cubicBezTo>
                <a:close/>
              </a:path>
            </a:pathLst>
          </a:custGeom>
        </p:spPr>
      </p:pic>
      <p:sp>
        <p:nvSpPr>
          <p:cNvPr id="16" name="Isosceles Triangle 3"/>
          <p:cNvSpPr/>
          <p:nvPr>
            <p:custDataLst>
              <p:tags r:id="rId6"/>
            </p:custDataLst>
          </p:nvPr>
        </p:nvSpPr>
        <p:spPr>
          <a:xfrm>
            <a:off x="5763558" y="3620607"/>
            <a:ext cx="378750" cy="334708"/>
          </a:xfrm>
          <a:custGeom>
            <a:avLst/>
            <a:gdLst>
              <a:gd name="connsiteX0" fmla="*/ 1009905 w 1009906"/>
              <a:gd name="connsiteY0" fmla="*/ 0 h 892471"/>
              <a:gd name="connsiteX1" fmla="*/ 1009906 w 1009906"/>
              <a:gd name="connsiteY1" fmla="*/ 892471 h 892471"/>
              <a:gd name="connsiteX2" fmla="*/ 0 w 1009906"/>
              <a:gd name="connsiteY2" fmla="*/ 446235 h 8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906" h="892471">
                <a:moveTo>
                  <a:pt x="1009905" y="0"/>
                </a:moveTo>
                <a:lnTo>
                  <a:pt x="1009906" y="892471"/>
                </a:lnTo>
                <a:lnTo>
                  <a:pt x="0" y="44623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Isosceles Triangle 3"/>
          <p:cNvSpPr/>
          <p:nvPr>
            <p:custDataLst>
              <p:tags r:id="rId7"/>
            </p:custDataLst>
          </p:nvPr>
        </p:nvSpPr>
        <p:spPr>
          <a:xfrm>
            <a:off x="8765213" y="-239"/>
            <a:ext cx="378750" cy="334708"/>
          </a:xfrm>
          <a:custGeom>
            <a:avLst/>
            <a:gdLst>
              <a:gd name="connsiteX0" fmla="*/ 1009905 w 1009906"/>
              <a:gd name="connsiteY0" fmla="*/ 0 h 892471"/>
              <a:gd name="connsiteX1" fmla="*/ 1009906 w 1009906"/>
              <a:gd name="connsiteY1" fmla="*/ 892471 h 892471"/>
              <a:gd name="connsiteX2" fmla="*/ 0 w 1009906"/>
              <a:gd name="connsiteY2" fmla="*/ 446235 h 8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906" h="892471">
                <a:moveTo>
                  <a:pt x="1009905" y="0"/>
                </a:moveTo>
                <a:lnTo>
                  <a:pt x="1009906" y="892471"/>
                </a:lnTo>
                <a:lnTo>
                  <a:pt x="0" y="44623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Isosceles Triangle 3"/>
          <p:cNvSpPr/>
          <p:nvPr>
            <p:custDataLst>
              <p:tags r:id="rId8"/>
            </p:custDataLst>
          </p:nvPr>
        </p:nvSpPr>
        <p:spPr>
          <a:xfrm>
            <a:off x="6165988" y="3287247"/>
            <a:ext cx="220697" cy="195034"/>
          </a:xfrm>
          <a:custGeom>
            <a:avLst/>
            <a:gdLst>
              <a:gd name="connsiteX0" fmla="*/ 1009905 w 1009906"/>
              <a:gd name="connsiteY0" fmla="*/ 0 h 892471"/>
              <a:gd name="connsiteX1" fmla="*/ 1009906 w 1009906"/>
              <a:gd name="connsiteY1" fmla="*/ 892471 h 892471"/>
              <a:gd name="connsiteX2" fmla="*/ 0 w 1009906"/>
              <a:gd name="connsiteY2" fmla="*/ 446235 h 8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906" h="892471">
                <a:moveTo>
                  <a:pt x="1009905" y="0"/>
                </a:moveTo>
                <a:lnTo>
                  <a:pt x="1009906" y="892471"/>
                </a:lnTo>
                <a:lnTo>
                  <a:pt x="0" y="44623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9"/>
            </p:custDataLst>
          </p:nvPr>
        </p:nvSpPr>
        <p:spPr>
          <a:xfrm>
            <a:off x="5725470" y="403423"/>
            <a:ext cx="638986" cy="6389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>
          <a:xfrm>
            <a:off x="6165988" y="288842"/>
            <a:ext cx="378647" cy="37864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sosceles Triangle 3"/>
          <p:cNvSpPr/>
          <p:nvPr>
            <p:custDataLst>
              <p:tags r:id="rId11"/>
            </p:custDataLst>
          </p:nvPr>
        </p:nvSpPr>
        <p:spPr>
          <a:xfrm>
            <a:off x="5719620" y="2995557"/>
            <a:ext cx="220697" cy="195034"/>
          </a:xfrm>
          <a:custGeom>
            <a:avLst/>
            <a:gdLst>
              <a:gd name="connsiteX0" fmla="*/ 1009905 w 1009906"/>
              <a:gd name="connsiteY0" fmla="*/ 0 h 892471"/>
              <a:gd name="connsiteX1" fmla="*/ 1009906 w 1009906"/>
              <a:gd name="connsiteY1" fmla="*/ 892471 h 892471"/>
              <a:gd name="connsiteX2" fmla="*/ 0 w 1009906"/>
              <a:gd name="connsiteY2" fmla="*/ 446235 h 8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906" h="892471">
                <a:moveTo>
                  <a:pt x="1009905" y="0"/>
                </a:moveTo>
                <a:lnTo>
                  <a:pt x="1009906" y="892471"/>
                </a:lnTo>
                <a:lnTo>
                  <a:pt x="0" y="44623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Title 6"/>
          <p:cNvSpPr txBox="1"/>
          <p:nvPr>
            <p:custDataLst>
              <p:tags r:id="rId12"/>
            </p:custDataLst>
          </p:nvPr>
        </p:nvSpPr>
        <p:spPr>
          <a:xfrm>
            <a:off x="3590299" y="1018822"/>
            <a:ext cx="4909245" cy="300316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266700"/>
            <a:r>
              <a:rPr lang="zh-CN"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实现开放实验室建设得以顺利开展，开放实验室管理得以高效、有步骤地进行，更新实验教学体制，实施开放式管理是实行开放式实验教学的保证。结合开放式实验室建设，基于互联网建立开放实验室。</a:t>
            </a:r>
            <a:endParaRPr lang="zh-CN" sz="2000" b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266700"/>
            <a:endParaRPr lang="zh-CN" sz="200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indent="266700"/>
            <a:r>
              <a:rPr altLang="zh-CN"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   </a:t>
            </a:r>
            <a:r>
              <a:rPr lang="zh-CN"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管理系统是急需解决的问题。它改革了旧的教学模式，建立了新的体系，大大提高了实验室的利用率和学生学习的积极性，并把管理人员从繁重的管理工作中解脱出来。</a:t>
            </a:r>
            <a:endParaRPr lang="en-US" altLang="zh-CN" sz="20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微软雅黑" panose="020B0503020204020204" charset="-122"/>
            </a:endParaRPr>
          </a:p>
        </p:txBody>
      </p:sp>
      <p:sp>
        <p:nvSpPr>
          <p:cNvPr id="33" name="矩形 32"/>
          <p:cNvSpPr/>
          <p:nvPr>
            <p:custDataLst>
              <p:tags r:id="rId13"/>
            </p:custDataLst>
          </p:nvPr>
        </p:nvSpPr>
        <p:spPr>
          <a:xfrm>
            <a:off x="7939764" y="4608839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10"/>
          <p:cNvSpPr txBox="1"/>
          <p:nvPr/>
        </p:nvSpPr>
        <p:spPr>
          <a:xfrm>
            <a:off x="8176534" y="4783910"/>
            <a:ext cx="45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</a:rPr>
              <a:t>功能点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689" y="1599562"/>
            <a:ext cx="27152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cs typeface="HELVETICA NEUE MEDIUM" panose="02000503000000020004" pitchFamily="2" charset="0"/>
              </a:rPr>
              <a:t>登录注册页面</a:t>
            </a:r>
            <a:endParaRPr kumimoji="1" lang="zh-CN" altLang="en-US" b="1" dirty="0">
              <a:solidFill>
                <a:schemeClr val="bg1"/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登录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注册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找回密码（邮箱发送验证码验证）</a:t>
            </a:r>
          </a:p>
        </p:txBody>
      </p:sp>
      <p:pic>
        <p:nvPicPr>
          <p:cNvPr id="29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65" y="1170940"/>
            <a:ext cx="5175885" cy="31902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</a:rPr>
              <a:t>功能点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689" y="1925955"/>
            <a:ext cx="271526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cs typeface="HELVETICA NEUE MEDIUM" panose="02000503000000020004" pitchFamily="2" charset="0"/>
              </a:rPr>
              <a:t>个人信息页面</a:t>
            </a:r>
            <a:endParaRPr kumimoji="1" lang="zh-CN" altLang="en-US" b="1" dirty="0">
              <a:solidFill>
                <a:schemeClr val="tx2">
                  <a:lumMod val="40000"/>
                  <a:lumOff val="60000"/>
                </a:schemeClr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查看个人信息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修改个人信息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（修改密码通过邮箱验证）</a:t>
            </a:r>
          </a:p>
        </p:txBody>
      </p:sp>
      <p:pic>
        <p:nvPicPr>
          <p:cNvPr id="81" name="图片 8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7125" y="1198245"/>
            <a:ext cx="4927600" cy="2693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>
            <p:custDataLst>
              <p:tags r:id="rId1"/>
            </p:custDataLst>
          </p:nvPr>
        </p:nvSpPr>
        <p:spPr>
          <a:xfrm>
            <a:off x="0" y="0"/>
            <a:ext cx="3090639" cy="5143500"/>
          </a:xfrm>
          <a:prstGeom prst="rect">
            <a:avLst/>
          </a:prstGeom>
          <a:solidFill>
            <a:srgbClr val="2E4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24802" y="4617752"/>
            <a:ext cx="1219198" cy="535990"/>
          </a:xfrm>
          <a:prstGeom prst="rect">
            <a:avLst/>
          </a:prstGeom>
          <a:solidFill>
            <a:srgbClr val="2E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58149" y="4731859"/>
            <a:ext cx="45958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0" y="197811"/>
            <a:ext cx="1957388" cy="518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2E4760"/>
                </a:solidFill>
                <a:ea typeface="Source Han Sans CN" panose="020B0500000000000000" pitchFamily="34" charset="-128"/>
              </a:rPr>
              <a:t>/</a:t>
            </a:r>
            <a:r>
              <a:rPr lang="zh-CN" altLang="en-US" b="1" dirty="0">
                <a:solidFill>
                  <a:srgbClr val="2E4760"/>
                </a:solidFill>
              </a:rPr>
              <a:t>功能点</a:t>
            </a:r>
          </a:p>
        </p:txBody>
      </p:sp>
      <p:sp>
        <p:nvSpPr>
          <p:cNvPr id="64" name="TextBox 2"/>
          <p:cNvSpPr txBox="1"/>
          <p:nvPr/>
        </p:nvSpPr>
        <p:spPr>
          <a:xfrm>
            <a:off x="124439" y="4767574"/>
            <a:ext cx="295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Experimental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Teaching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Management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System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/</a:t>
            </a:r>
            <a:r>
              <a:rPr lang="zh-CN" altLang="en-US" sz="900" b="1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</a:t>
            </a:r>
            <a:r>
              <a:rPr lang="en-US" altLang="zh-CN" sz="900" spc="-1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2021</a:t>
            </a:r>
            <a:endParaRPr lang="zh-CN" altLang="en-US" sz="900" spc="-1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960" y="1466850"/>
            <a:ext cx="27152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  <a:cs typeface="HELVETICA NEUE MEDIUM" panose="02000503000000020004" pitchFamily="2" charset="0"/>
              </a:rPr>
              <a:t>公告页面</a:t>
            </a:r>
            <a:endParaRPr kumimoji="1" lang="zh-CN" altLang="en-US" b="1" dirty="0">
              <a:solidFill>
                <a:schemeClr val="tx2">
                  <a:lumMod val="40000"/>
                  <a:lumOff val="60000"/>
                </a:schemeClr>
              </a:solidFill>
              <a:latin typeface="+mn-ea"/>
              <a:cs typeface="HELVETICA NEUE MEDIUM" panose="02000503000000020004" pitchFamily="2" charset="0"/>
            </a:endParaRP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查看公告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发布公告（管理员）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删除公告（管理员）</a:t>
            </a:r>
          </a:p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  <a:cs typeface="HELVETICA NEUE MEDIUM" panose="02000503000000020004" pitchFamily="2" charset="0"/>
              </a:rPr>
              <a:t>修改公告内容、可见人群（管理员）</a:t>
            </a:r>
          </a:p>
        </p:txBody>
      </p:sp>
      <p:pic>
        <p:nvPicPr>
          <p:cNvPr id="91" name="图片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95" y="1225550"/>
            <a:ext cx="4751705" cy="26066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9*110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265_1*ζ_h_d*1_1_1"/>
  <p:tag name="KSO_WM_TEMPLATE_CATEGORY" val="diagram"/>
  <p:tag name="KSO_WM_TEMPLATE_INDEX" val="20215265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265_1*ζ_h_i*1_1_3"/>
  <p:tag name="KSO_WM_TEMPLATE_CATEGORY" val="diagram"/>
  <p:tag name="KSO_WM_TEMPLATE_INDEX" val="20215265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5265_1*ζ_h_i*1_1_4"/>
  <p:tag name="KSO_WM_TEMPLATE_CATEGORY" val="diagram"/>
  <p:tag name="KSO_WM_TEMPLATE_INDEX" val="20215265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5"/>
  <p:tag name="KSO_WM_UNIT_ID" val="diagram20215265_1*ζ_h_i*1_1_5"/>
  <p:tag name="KSO_WM_TEMPLATE_CATEGORY" val="diagram"/>
  <p:tag name="KSO_WM_TEMPLATE_INDEX" val="20215265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6"/>
  <p:tag name="KSO_WM_UNIT_ID" val="diagram20215265_1*ζ_h_i*1_1_6"/>
  <p:tag name="KSO_WM_TEMPLATE_CATEGORY" val="diagram"/>
  <p:tag name="KSO_WM_TEMPLATE_INDEX" val="20215265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7"/>
  <p:tag name="KSO_WM_UNIT_ID" val="diagram20215265_1*ζ_h_i*1_1_7"/>
  <p:tag name="KSO_WM_TEMPLATE_CATEGORY" val="diagram"/>
  <p:tag name="KSO_WM_TEMPLATE_INDEX" val="20215265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8"/>
  <p:tag name="KSO_WM_UNIT_ID" val="diagram20215265_1*ζ_h_i*1_1_8"/>
  <p:tag name="KSO_WM_TEMPLATE_CATEGORY" val="diagram"/>
  <p:tag name="KSO_WM_TEMPLATE_INDEX" val="20215265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97_1*f*1"/>
  <p:tag name="KSO_WM_TEMPLATE_CATEGORY" val="diagram"/>
  <p:tag name="KSO_WM_TEMPLATE_INDEX" val="2021709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70347f9784f64ccca9123b27c1d2bb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d39d7b218794cc0bc8d550570994862"/>
  <p:tag name="KSO_WM_UNIT_TEXT_FILL_FORE_SCHEMECOLOR_INDEX_BRIGHTNESS" val="0.25"/>
  <p:tag name="KSO_WM_UNIT_TEXT_FILL_FORE_SCHEMECOLOR_INDEX" val="13"/>
  <p:tag name="KSO_WM_UNIT_TEXT_FILL_TYPE" val="1"/>
  <p:tag name="KSO_WM_TEMPLATE_ASSEMBLE_XID" val="606570604054ed1e2fb814e9"/>
  <p:tag name="KSO_WM_TEMPLATE_ASSEMBLE_GROUPID" val="606570604054ed1e2fb814e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97_1*f*1"/>
  <p:tag name="KSO_WM_TEMPLATE_CATEGORY" val="diagram"/>
  <p:tag name="KSO_WM_TEMPLATE_INDEX" val="2021709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70347f9784f64ccca9123b27c1d2bb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d39d7b218794cc0bc8d550570994862"/>
  <p:tag name="KSO_WM_UNIT_TEXT_FILL_FORE_SCHEMECOLOR_INDEX_BRIGHTNESS" val="0.25"/>
  <p:tag name="KSO_WM_UNIT_TEXT_FILL_FORE_SCHEMECOLOR_INDEX" val="13"/>
  <p:tag name="KSO_WM_UNIT_TEXT_FILL_TYPE" val="1"/>
  <p:tag name="KSO_WM_TEMPLATE_ASSEMBLE_XID" val="606570604054ed1e2fb814e9"/>
  <p:tag name="KSO_WM_TEMPLATE_ASSEMBLE_GROUPID" val="606570604054ed1e2fb814e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31*143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970_1*d*1"/>
  <p:tag name="KSO_WM_TEMPLATE_CATEGORY" val="diagram"/>
  <p:tag name="KSO_WM_TEMPLATE_INDEX" val="2020797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0358f182ae145b58e96cd9cd68e458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cfd8cc4b1f25419984b5fcd31103766c"/>
  <p:tag name="KSO_WM_UNIT_SUPPORT_UNIT_TYPE" val="[&quot;d&quot;,&quot;α&quot;,&quot;β&quot;]"/>
  <p:tag name="KSO_WM_TEMPLATE_ASSEMBLE_XID" val="60656e794054ed1e2fb7f994"/>
  <p:tag name="KSO_WM_TEMPLATE_ASSEMBLE_GROUPID" val="60656e794054ed1e2fb7f99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25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251"/>
  <p:tag name="KSO_WM_UNIT_VALUE" val="450"/>
  <p:tag name="KSO_WM_TEMPLATE_ASSEMBLE_XID" val="5fb5d8f62a846156eda5492e"/>
  <p:tag name="KSO_WM_TEMPLATE_ASSEMBLE_GROUPID" val="5fb5d8f62a846156eda5492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265_1*ζ_h_i*1_1_1"/>
  <p:tag name="KSO_WM_TEMPLATE_CATEGORY" val="diagram"/>
  <p:tag name="KSO_WM_TEMPLATE_INDEX" val="20215265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265_1*ζ_h_i*1_1_2"/>
  <p:tag name="KSO_WM_TEMPLATE_CATEGORY" val="diagram"/>
  <p:tag name="KSO_WM_TEMPLATE_INDEX" val="20215265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  <p:tag name="KSO_WM_UNIT_LINE_FORE_SCHEMECOLOR_INDEX_BRIGHTNESS" val="0"/>
  <p:tag name="KSO_WM_UNIT_LINE_FORE_SCHEMECOLOR_INDEX" val="1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000" b="1" dirty="0" smtClean="0">
            <a:solidFill>
              <a:srgbClr val="2E4860"/>
            </a:solidFill>
            <a:latin typeface="Source Han Sans CN" panose="020B0500000000000000" pitchFamily="34" charset="-128"/>
            <a:ea typeface="Source Han Sans CN" panose="020B0500000000000000" pitchFamily="34" charset="-128"/>
            <a:cs typeface="HELVETICA NEUE MEDIUM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1094</Words>
  <Application>Microsoft Office PowerPoint</Application>
  <PresentationFormat>全屏显示(16:9)</PresentationFormat>
  <Paragraphs>265</Paragraphs>
  <Slides>35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Helvetica Oblique</vt:lpstr>
      <vt:lpstr>Source Han Sans CN</vt:lpstr>
      <vt:lpstr>Source Han Sans CN Medium</vt:lpstr>
      <vt:lpstr>黑体</vt:lpstr>
      <vt:lpstr>宋体</vt:lpstr>
      <vt:lpstr>微软雅黑</vt:lpstr>
      <vt:lpstr>Arial</vt:lpstr>
      <vt:lpstr>Calibri</vt:lpstr>
      <vt:lpstr>Helvetica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邓若涛</dc:creator>
  <dc:description>http://www.ypppt.com/</dc:description>
  <cp:lastModifiedBy>邓 若涛</cp:lastModifiedBy>
  <cp:revision>100</cp:revision>
  <dcterms:created xsi:type="dcterms:W3CDTF">2022-01-07T04:04:32Z</dcterms:created>
  <dcterms:modified xsi:type="dcterms:W3CDTF">2021-11-23T09:21:42Z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4CF9AAAA4BA94097B9C8EF9C3A32791F</vt:lpwstr>
  </property>
  <property fmtid="{D5CDD505-2E9C-101B-9397-08002B2CF9AE}" pid="3" name="KSOProductBuildVer">
    <vt:lpwstr>2052-3.9.6.6441</vt:lpwstr>
  </property>
</Properties>
</file>